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0" r:id="rId3"/>
    <p:sldId id="277" r:id="rId4"/>
    <p:sldId id="261" r:id="rId5"/>
    <p:sldId id="269" r:id="rId6"/>
    <p:sldId id="262" r:id="rId7"/>
    <p:sldId id="266" r:id="rId8"/>
    <p:sldId id="264" r:id="rId9"/>
    <p:sldId id="263" r:id="rId10"/>
    <p:sldId id="258" r:id="rId11"/>
    <p:sldId id="272" r:id="rId12"/>
    <p:sldId id="273" r:id="rId13"/>
    <p:sldId id="274" r:id="rId14"/>
    <p:sldId id="271" r:id="rId15"/>
    <p:sldId id="278" r:id="rId16"/>
    <p:sldId id="279" r:id="rId17"/>
    <p:sldId id="260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53"/>
    <p:restoredTop sz="79198"/>
  </p:normalViewPr>
  <p:slideViewPr>
    <p:cSldViewPr snapToGrid="0" snapToObjects="1">
      <p:cViewPr varScale="1">
        <p:scale>
          <a:sx n="89" d="100"/>
          <a:sy n="89" d="100"/>
        </p:scale>
        <p:origin x="7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FC022-DB07-2647-9611-9C2F377E7C4F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0BEFE-C8C1-5D4C-8DC6-DF4CB127E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98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50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0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37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is a durable misconception about learning outcomes that biases instructors against using cases in content-intensive courses. A typical lecture course can deliver 3-5 central concepts per hour. Over a semester that averages to ~120 central concepts. Students may do well on short-term recall (i.e., in-class exams), but just 5-10% of these are retained 15-30 days. In other words, students take just 6-12 central concepts forward to the next semester.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a case-based course covers 25% of that same content (30 concepts), but students have 60% retention, they take (120 x .25 x .60 = ) 18 core concepts forward. Beyond the 50% greater retention (18% vs. 12%), the instructor has a better idea of which concepts are carried forward, because they have selected which 25% of the lecture-based concepts they prioritized. Also, retained content is more readily transferred to new situations.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79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11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36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B02F0-6C26-8C43-B622-1E205BDB3F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22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B3B3-2798-0746-A6F8-504992A32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3F538-5844-6A4B-A625-D25348B48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44F97-CBAD-E644-ACC8-F5E0E206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8C512-EE64-6546-B78D-F8E1DDE16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01345-EBAE-6640-A052-5FAFA437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74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12CA3-4797-394F-94C9-1A8DF255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69A52-5159-AA4B-A4EB-BB2B7B304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890B5-A7FF-2248-9AB0-C8E30DE9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ACD0D-FD46-E54A-8DA8-EB8F6856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C6AE7-3C61-234A-8B3C-386D00AF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B9485-F20E-6D45-891D-75F64B387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52F7C-9C6E-D14E-A504-488A91F9B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4F02C-57F8-DE48-A324-7F4A940E6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FF4DC-519F-5240-95A9-3DBAB325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D67E8-6F72-B44A-A59F-8E3877427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1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FDFC-B026-A842-B7B5-CDE1D9873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22F56-EC6A-CB41-83F1-3F70FF071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BFDD0-A165-0A4E-A7DF-605E264C7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93A5A-BDC0-FE40-B8DB-A3DE158F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99DBE-601B-D54A-B76E-B59540047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06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88598-01F3-024C-90EA-8D46BAF5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9A71B-FFA4-9B43-9D96-D5EB35CB9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4139-CA45-AD4E-BFDB-24402120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49A5D-131A-364B-98C2-608C6CD6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6E1BC-12D7-EF43-A3BF-4F1A33D7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46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5DC8-4A57-F64E-94D2-CDD76432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EC73D-211B-AD46-8206-F00ADA637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B92DB-AE3E-1345-A1D3-922109DA5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72FA9-1238-994D-ABC5-1E33DAE99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93DB0-3828-6645-B99B-DD9FC3B03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5AB5F-5628-944A-B903-610A469B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4400-707F-FC41-B750-E6F3BB75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07326-C58C-9B46-8BC7-52D347F75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CEEBA-F147-C243-B234-759D7F78A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30BC61-EDF2-D74F-8BDD-6890277FA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E3DD4-CDD3-C14D-8B86-2A06BD3DB9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D4063-89C9-0D4D-962B-6F9B3E4D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B17C9D-F065-EC48-820A-3BF38062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E33B6-E56C-B54F-AA44-5DB3B9061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5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A5A5-9DF8-DE4B-8CBF-BBC0F999F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29199-B8D2-A74E-A7C8-6C869B5D1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84DC8-1445-EA41-A4F0-63A47F602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06C44-F382-9644-BE93-F15C14D5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0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B2265-10DE-4042-9E7F-2E5A56B7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F4306-186E-0D44-BBA0-12EDCEFD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37525-2094-5444-BC1E-FC2D7B44C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24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BD5A8-1E2A-9C4E-BD42-FC7E603EC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09C92-3357-E041-8910-3E3A7D26A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3A2AC-B281-DD46-B605-168D5628B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73780-33C2-1A4B-8D5D-56B7A91CF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85A71-EF4D-A841-8E6E-E98A8A660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D3BB6-8979-FC47-B217-BCBF7269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17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8CA8-162E-6349-8C71-7F1A5EBBC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931AA-8CE4-3748-8272-51D1677D20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1FCB7-F098-4B46-B705-0B7FFF826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2ED5F-D2CB-2A40-9C20-FD0090B26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042E8-27B5-AC41-AC70-7C28A8F3F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F4248-AD4C-D04F-89AE-83EA4CD4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98EBD-E749-134F-AE16-9B9E65E6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2601F-54CE-0B4C-BE3B-984CF3B62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BF73C-C382-8444-BA7D-AAC9C1912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DC0D1-64F7-2645-84CA-45AF6E27E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324E8-80CB-8D47-8B3A-12D578AE6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4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johnsoad@wfu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238760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Using Problem-Oriented Discussion</a:t>
            </a:r>
            <a:br>
              <a:rPr lang="en-US" sz="4800" dirty="0"/>
            </a:br>
            <a:r>
              <a:rPr lang="en-US" sz="4800" dirty="0"/>
              <a:t> Cases to Develop Neuroscience </a:t>
            </a:r>
            <a:br>
              <a:rPr lang="en-US" sz="4800" dirty="0"/>
            </a:br>
            <a:r>
              <a:rPr lang="en-US" sz="4800" dirty="0"/>
              <a:t>Students’ Thinking Skills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EF6B4-9A63-B445-8CD6-652F10C50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931" y="3639291"/>
            <a:ext cx="5830956" cy="1897563"/>
          </a:xfrm>
        </p:spPr>
        <p:txBody>
          <a:bodyPr>
            <a:normAutofit/>
          </a:bodyPr>
          <a:lstStyle/>
          <a:p>
            <a:r>
              <a:rPr lang="en-US" sz="3200" dirty="0"/>
              <a:t>Dan Johnson, Dept. Biology, </a:t>
            </a:r>
          </a:p>
          <a:p>
            <a:r>
              <a:rPr lang="en-US" sz="3200" dirty="0"/>
              <a:t>Wake Forest University</a:t>
            </a:r>
          </a:p>
          <a:p>
            <a:r>
              <a:rPr lang="en-US" sz="3200" dirty="0"/>
              <a:t>NTC 2023, July 20,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6C351-956F-9F48-B762-3FAD982D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786" y="3300601"/>
            <a:ext cx="2076565" cy="2574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E22B57-BAF2-8D4E-B5CA-626DD6E70B18}"/>
              </a:ext>
            </a:extLst>
          </p:cNvPr>
          <p:cNvSpPr txBox="1"/>
          <p:nvPr/>
        </p:nvSpPr>
        <p:spPr>
          <a:xfrm>
            <a:off x="8932870" y="6075002"/>
            <a:ext cx="2759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Workshop Resources Site</a:t>
            </a:r>
          </a:p>
        </p:txBody>
      </p:sp>
    </p:spTree>
    <p:extLst>
      <p:ext uri="{BB962C8B-B14F-4D97-AF65-F5344CB8AC3E}">
        <p14:creationId xmlns:p14="http://schemas.microsoft.com/office/powerpoint/2010/main" val="291409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5736"/>
          </a:xfrm>
        </p:spPr>
        <p:txBody>
          <a:bodyPr>
            <a:normAutofit/>
          </a:bodyPr>
          <a:lstStyle/>
          <a:p>
            <a:r>
              <a:rPr lang="en-US" dirty="0"/>
              <a:t>In-Class Datasets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52202-0EDD-2A49-A4B6-62288AF8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06" y="1260852"/>
            <a:ext cx="11262200" cy="48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88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00946" cy="2238590"/>
          </a:xfrm>
        </p:spPr>
        <p:txBody>
          <a:bodyPr>
            <a:normAutofit/>
          </a:bodyPr>
          <a:lstStyle/>
          <a:p>
            <a:r>
              <a:rPr lang="en-US" dirty="0"/>
              <a:t>In-Class</a:t>
            </a:r>
            <a:br>
              <a:rPr lang="en-US" dirty="0"/>
            </a:br>
            <a:r>
              <a:rPr lang="en-US" dirty="0"/>
              <a:t>Datasets, cont.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2364B-AF96-204A-9B6F-7E41C9BB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541" y="518278"/>
            <a:ext cx="7694259" cy="59745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514D8C-E9E8-4647-ABDA-A49EEEDEEF77}"/>
              </a:ext>
            </a:extLst>
          </p:cNvPr>
          <p:cNvSpPr txBox="1"/>
          <p:nvPr/>
        </p:nvSpPr>
        <p:spPr>
          <a:xfrm>
            <a:off x="418454" y="4494508"/>
            <a:ext cx="25882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Source</a:t>
            </a:r>
            <a:r>
              <a:rPr lang="en-US" sz="1400" dirty="0"/>
              <a:t>: </a:t>
            </a:r>
            <a:r>
              <a:rPr lang="en-US" sz="1400" dirty="0" err="1"/>
              <a:t>Wiśniowiecka-Kowalnik</a:t>
            </a:r>
            <a:r>
              <a:rPr lang="en-US" sz="1400" dirty="0"/>
              <a:t>, 2019. Genetics and epigenetics of autism spectrum disorder—current evidence in the field. </a:t>
            </a:r>
            <a:r>
              <a:rPr lang="en-US" sz="1400" i="1" dirty="0"/>
              <a:t>J. Appl. Genet. </a:t>
            </a:r>
            <a:r>
              <a:rPr lang="en-US" sz="1400" dirty="0"/>
              <a:t>60:37–47. </a:t>
            </a:r>
            <a:r>
              <a:rPr lang="en-US" sz="1400" dirty="0" err="1"/>
              <a:t>doi</a:t>
            </a:r>
            <a:r>
              <a:rPr lang="en-US" sz="1400" dirty="0"/>
              <a:t>: 10.1007/s13353-018-00480-w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FF83E1D-0A81-1245-B171-CD17C2E40288}"/>
              </a:ext>
            </a:extLst>
          </p:cNvPr>
          <p:cNvSpPr/>
          <p:nvPr/>
        </p:nvSpPr>
        <p:spPr>
          <a:xfrm>
            <a:off x="3551055" y="6523871"/>
            <a:ext cx="7914464" cy="45719"/>
          </a:xfrm>
          <a:custGeom>
            <a:avLst/>
            <a:gdLst>
              <a:gd name="connsiteX0" fmla="*/ 0 w 7914464"/>
              <a:gd name="connsiteY0" fmla="*/ 7620 h 45719"/>
              <a:gd name="connsiteX1" fmla="*/ 7620 w 7914464"/>
              <a:gd name="connsiteY1" fmla="*/ 0 h 45719"/>
              <a:gd name="connsiteX2" fmla="*/ 571850 w 7914464"/>
              <a:gd name="connsiteY2" fmla="*/ 0 h 45719"/>
              <a:gd name="connsiteX3" fmla="*/ 1136081 w 7914464"/>
              <a:gd name="connsiteY3" fmla="*/ 0 h 45719"/>
              <a:gd name="connsiteX4" fmla="*/ 1542326 w 7914464"/>
              <a:gd name="connsiteY4" fmla="*/ 0 h 45719"/>
              <a:gd name="connsiteX5" fmla="*/ 2264541 w 7914464"/>
              <a:gd name="connsiteY5" fmla="*/ 0 h 45719"/>
              <a:gd name="connsiteX6" fmla="*/ 2828771 w 7914464"/>
              <a:gd name="connsiteY6" fmla="*/ 0 h 45719"/>
              <a:gd name="connsiteX7" fmla="*/ 3550986 w 7914464"/>
              <a:gd name="connsiteY7" fmla="*/ 0 h 45719"/>
              <a:gd name="connsiteX8" fmla="*/ 4194209 w 7914464"/>
              <a:gd name="connsiteY8" fmla="*/ 0 h 45719"/>
              <a:gd name="connsiteX9" fmla="*/ 4679447 w 7914464"/>
              <a:gd name="connsiteY9" fmla="*/ 0 h 45719"/>
              <a:gd name="connsiteX10" fmla="*/ 5322669 w 7914464"/>
              <a:gd name="connsiteY10" fmla="*/ 0 h 45719"/>
              <a:gd name="connsiteX11" fmla="*/ 5728915 w 7914464"/>
              <a:gd name="connsiteY11" fmla="*/ 0 h 45719"/>
              <a:gd name="connsiteX12" fmla="*/ 6293145 w 7914464"/>
              <a:gd name="connsiteY12" fmla="*/ 0 h 45719"/>
              <a:gd name="connsiteX13" fmla="*/ 6620399 w 7914464"/>
              <a:gd name="connsiteY13" fmla="*/ 0 h 45719"/>
              <a:gd name="connsiteX14" fmla="*/ 7342614 w 7914464"/>
              <a:gd name="connsiteY14" fmla="*/ 0 h 45719"/>
              <a:gd name="connsiteX15" fmla="*/ 7906844 w 7914464"/>
              <a:gd name="connsiteY15" fmla="*/ 0 h 45719"/>
              <a:gd name="connsiteX16" fmla="*/ 7914464 w 7914464"/>
              <a:gd name="connsiteY16" fmla="*/ 7620 h 45719"/>
              <a:gd name="connsiteX17" fmla="*/ 7914464 w 7914464"/>
              <a:gd name="connsiteY17" fmla="*/ 38099 h 45719"/>
              <a:gd name="connsiteX18" fmla="*/ 7906844 w 7914464"/>
              <a:gd name="connsiteY18" fmla="*/ 45719 h 45719"/>
              <a:gd name="connsiteX19" fmla="*/ 7342614 w 7914464"/>
              <a:gd name="connsiteY19" fmla="*/ 45719 h 45719"/>
              <a:gd name="connsiteX20" fmla="*/ 6699391 w 7914464"/>
              <a:gd name="connsiteY20" fmla="*/ 45719 h 45719"/>
              <a:gd name="connsiteX21" fmla="*/ 5977176 w 7914464"/>
              <a:gd name="connsiteY21" fmla="*/ 45719 h 45719"/>
              <a:gd name="connsiteX22" fmla="*/ 5333954 w 7914464"/>
              <a:gd name="connsiteY22" fmla="*/ 45719 h 45719"/>
              <a:gd name="connsiteX23" fmla="*/ 4927708 w 7914464"/>
              <a:gd name="connsiteY23" fmla="*/ 45719 h 45719"/>
              <a:gd name="connsiteX24" fmla="*/ 4284486 w 7914464"/>
              <a:gd name="connsiteY24" fmla="*/ 45719 h 45719"/>
              <a:gd name="connsiteX25" fmla="*/ 3799248 w 7914464"/>
              <a:gd name="connsiteY25" fmla="*/ 45719 h 45719"/>
              <a:gd name="connsiteX26" fmla="*/ 3393002 w 7914464"/>
              <a:gd name="connsiteY26" fmla="*/ 45719 h 45719"/>
              <a:gd name="connsiteX27" fmla="*/ 3065748 w 7914464"/>
              <a:gd name="connsiteY27" fmla="*/ 45719 h 45719"/>
              <a:gd name="connsiteX28" fmla="*/ 2659502 w 7914464"/>
              <a:gd name="connsiteY28" fmla="*/ 45719 h 45719"/>
              <a:gd name="connsiteX29" fmla="*/ 2253257 w 7914464"/>
              <a:gd name="connsiteY29" fmla="*/ 45719 h 45719"/>
              <a:gd name="connsiteX30" fmla="*/ 1689026 w 7914464"/>
              <a:gd name="connsiteY30" fmla="*/ 45719 h 45719"/>
              <a:gd name="connsiteX31" fmla="*/ 1124796 w 7914464"/>
              <a:gd name="connsiteY31" fmla="*/ 45719 h 45719"/>
              <a:gd name="connsiteX32" fmla="*/ 639558 w 7914464"/>
              <a:gd name="connsiteY32" fmla="*/ 45719 h 45719"/>
              <a:gd name="connsiteX33" fmla="*/ 7620 w 7914464"/>
              <a:gd name="connsiteY33" fmla="*/ 45719 h 45719"/>
              <a:gd name="connsiteX34" fmla="*/ 0 w 7914464"/>
              <a:gd name="connsiteY34" fmla="*/ 38099 h 45719"/>
              <a:gd name="connsiteX35" fmla="*/ 0 w 7914464"/>
              <a:gd name="connsiteY35" fmla="*/ 762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914464" h="45719" fill="none" extrusionOk="0">
                <a:moveTo>
                  <a:pt x="0" y="7620"/>
                </a:moveTo>
                <a:cubicBezTo>
                  <a:pt x="731" y="3435"/>
                  <a:pt x="3530" y="123"/>
                  <a:pt x="7620" y="0"/>
                </a:cubicBezTo>
                <a:cubicBezTo>
                  <a:pt x="176354" y="-25354"/>
                  <a:pt x="397381" y="62589"/>
                  <a:pt x="571850" y="0"/>
                </a:cubicBezTo>
                <a:cubicBezTo>
                  <a:pt x="746319" y="-62589"/>
                  <a:pt x="933668" y="31672"/>
                  <a:pt x="1136081" y="0"/>
                </a:cubicBezTo>
                <a:cubicBezTo>
                  <a:pt x="1338494" y="-31672"/>
                  <a:pt x="1389356" y="13795"/>
                  <a:pt x="1542326" y="0"/>
                </a:cubicBezTo>
                <a:cubicBezTo>
                  <a:pt x="1695296" y="-13795"/>
                  <a:pt x="2063687" y="44663"/>
                  <a:pt x="2264541" y="0"/>
                </a:cubicBezTo>
                <a:cubicBezTo>
                  <a:pt x="2465395" y="-44663"/>
                  <a:pt x="2639329" y="23024"/>
                  <a:pt x="2828771" y="0"/>
                </a:cubicBezTo>
                <a:cubicBezTo>
                  <a:pt x="3018213" y="-23024"/>
                  <a:pt x="3254260" y="37562"/>
                  <a:pt x="3550986" y="0"/>
                </a:cubicBezTo>
                <a:cubicBezTo>
                  <a:pt x="3847712" y="-37562"/>
                  <a:pt x="3999877" y="45960"/>
                  <a:pt x="4194209" y="0"/>
                </a:cubicBezTo>
                <a:cubicBezTo>
                  <a:pt x="4388541" y="-45960"/>
                  <a:pt x="4541395" y="46556"/>
                  <a:pt x="4679447" y="0"/>
                </a:cubicBezTo>
                <a:cubicBezTo>
                  <a:pt x="4817499" y="-46556"/>
                  <a:pt x="5043075" y="57277"/>
                  <a:pt x="5322669" y="0"/>
                </a:cubicBezTo>
                <a:cubicBezTo>
                  <a:pt x="5602263" y="-57277"/>
                  <a:pt x="5577358" y="40571"/>
                  <a:pt x="5728915" y="0"/>
                </a:cubicBezTo>
                <a:cubicBezTo>
                  <a:pt x="5880472" y="-40571"/>
                  <a:pt x="6044677" y="12742"/>
                  <a:pt x="6293145" y="0"/>
                </a:cubicBezTo>
                <a:cubicBezTo>
                  <a:pt x="6541613" y="-12742"/>
                  <a:pt x="6525787" y="38035"/>
                  <a:pt x="6620399" y="0"/>
                </a:cubicBezTo>
                <a:cubicBezTo>
                  <a:pt x="6715011" y="-38035"/>
                  <a:pt x="6993314" y="41608"/>
                  <a:pt x="7342614" y="0"/>
                </a:cubicBezTo>
                <a:cubicBezTo>
                  <a:pt x="7691914" y="-41608"/>
                  <a:pt x="7706841" y="14320"/>
                  <a:pt x="7906844" y="0"/>
                </a:cubicBezTo>
                <a:cubicBezTo>
                  <a:pt x="7911139" y="-337"/>
                  <a:pt x="7914539" y="3130"/>
                  <a:pt x="7914464" y="7620"/>
                </a:cubicBezTo>
                <a:cubicBezTo>
                  <a:pt x="7916700" y="17257"/>
                  <a:pt x="7912974" y="29301"/>
                  <a:pt x="7914464" y="38099"/>
                </a:cubicBezTo>
                <a:cubicBezTo>
                  <a:pt x="7914245" y="42967"/>
                  <a:pt x="7911402" y="46336"/>
                  <a:pt x="7906844" y="45719"/>
                </a:cubicBezTo>
                <a:cubicBezTo>
                  <a:pt x="7638167" y="65681"/>
                  <a:pt x="7539234" y="8983"/>
                  <a:pt x="7342614" y="45719"/>
                </a:cubicBezTo>
                <a:cubicBezTo>
                  <a:pt x="7145994" y="82455"/>
                  <a:pt x="6872998" y="-15496"/>
                  <a:pt x="6699391" y="45719"/>
                </a:cubicBezTo>
                <a:cubicBezTo>
                  <a:pt x="6525784" y="106934"/>
                  <a:pt x="6190198" y="10282"/>
                  <a:pt x="5977176" y="45719"/>
                </a:cubicBezTo>
                <a:cubicBezTo>
                  <a:pt x="5764154" y="81156"/>
                  <a:pt x="5603561" y="-19336"/>
                  <a:pt x="5333954" y="45719"/>
                </a:cubicBezTo>
                <a:cubicBezTo>
                  <a:pt x="5064347" y="110774"/>
                  <a:pt x="5062075" y="13154"/>
                  <a:pt x="4927708" y="45719"/>
                </a:cubicBezTo>
                <a:cubicBezTo>
                  <a:pt x="4793341" y="78284"/>
                  <a:pt x="4586028" y="33059"/>
                  <a:pt x="4284486" y="45719"/>
                </a:cubicBezTo>
                <a:cubicBezTo>
                  <a:pt x="3982944" y="58379"/>
                  <a:pt x="3950964" y="-4815"/>
                  <a:pt x="3799248" y="45719"/>
                </a:cubicBezTo>
                <a:cubicBezTo>
                  <a:pt x="3647532" y="96253"/>
                  <a:pt x="3546843" y="8773"/>
                  <a:pt x="3393002" y="45719"/>
                </a:cubicBezTo>
                <a:cubicBezTo>
                  <a:pt x="3239161" y="82665"/>
                  <a:pt x="3161863" y="6581"/>
                  <a:pt x="3065748" y="45719"/>
                </a:cubicBezTo>
                <a:cubicBezTo>
                  <a:pt x="2969633" y="84857"/>
                  <a:pt x="2845744" y="13822"/>
                  <a:pt x="2659502" y="45719"/>
                </a:cubicBezTo>
                <a:cubicBezTo>
                  <a:pt x="2473260" y="77616"/>
                  <a:pt x="2398765" y="19971"/>
                  <a:pt x="2253257" y="45719"/>
                </a:cubicBezTo>
                <a:cubicBezTo>
                  <a:pt x="2107749" y="71467"/>
                  <a:pt x="1893518" y="-4124"/>
                  <a:pt x="1689026" y="45719"/>
                </a:cubicBezTo>
                <a:cubicBezTo>
                  <a:pt x="1484534" y="95562"/>
                  <a:pt x="1317648" y="10432"/>
                  <a:pt x="1124796" y="45719"/>
                </a:cubicBezTo>
                <a:cubicBezTo>
                  <a:pt x="931944" y="81006"/>
                  <a:pt x="790435" y="13948"/>
                  <a:pt x="639558" y="45719"/>
                </a:cubicBezTo>
                <a:cubicBezTo>
                  <a:pt x="488681" y="77490"/>
                  <a:pt x="162277" y="38128"/>
                  <a:pt x="7620" y="45719"/>
                </a:cubicBezTo>
                <a:cubicBezTo>
                  <a:pt x="2200" y="45852"/>
                  <a:pt x="223" y="42579"/>
                  <a:pt x="0" y="38099"/>
                </a:cubicBezTo>
                <a:cubicBezTo>
                  <a:pt x="-3405" y="27817"/>
                  <a:pt x="3382" y="18430"/>
                  <a:pt x="0" y="7620"/>
                </a:cubicBezTo>
                <a:close/>
              </a:path>
              <a:path w="7914464" h="45719" stroke="0" extrusionOk="0">
                <a:moveTo>
                  <a:pt x="0" y="7620"/>
                </a:moveTo>
                <a:cubicBezTo>
                  <a:pt x="-87" y="3358"/>
                  <a:pt x="2472" y="353"/>
                  <a:pt x="7620" y="0"/>
                </a:cubicBezTo>
                <a:cubicBezTo>
                  <a:pt x="195516" y="-51114"/>
                  <a:pt x="516091" y="80581"/>
                  <a:pt x="729835" y="0"/>
                </a:cubicBezTo>
                <a:cubicBezTo>
                  <a:pt x="943580" y="-80581"/>
                  <a:pt x="1038935" y="37105"/>
                  <a:pt x="1215073" y="0"/>
                </a:cubicBezTo>
                <a:cubicBezTo>
                  <a:pt x="1391211" y="-37105"/>
                  <a:pt x="1504901" y="20486"/>
                  <a:pt x="1621319" y="0"/>
                </a:cubicBezTo>
                <a:cubicBezTo>
                  <a:pt x="1737737" y="-20486"/>
                  <a:pt x="2135872" y="29873"/>
                  <a:pt x="2264541" y="0"/>
                </a:cubicBezTo>
                <a:cubicBezTo>
                  <a:pt x="2393210" y="-29873"/>
                  <a:pt x="2601387" y="17126"/>
                  <a:pt x="2749779" y="0"/>
                </a:cubicBezTo>
                <a:cubicBezTo>
                  <a:pt x="2898171" y="-17126"/>
                  <a:pt x="3140119" y="78883"/>
                  <a:pt x="3471994" y="0"/>
                </a:cubicBezTo>
                <a:cubicBezTo>
                  <a:pt x="3803870" y="-78883"/>
                  <a:pt x="3781534" y="25204"/>
                  <a:pt x="3878240" y="0"/>
                </a:cubicBezTo>
                <a:cubicBezTo>
                  <a:pt x="3974946" y="-25204"/>
                  <a:pt x="4445326" y="36123"/>
                  <a:pt x="4600455" y="0"/>
                </a:cubicBezTo>
                <a:cubicBezTo>
                  <a:pt x="4755584" y="-36123"/>
                  <a:pt x="4834805" y="6707"/>
                  <a:pt x="4927708" y="0"/>
                </a:cubicBezTo>
                <a:cubicBezTo>
                  <a:pt x="5020611" y="-6707"/>
                  <a:pt x="5331372" y="24888"/>
                  <a:pt x="5491938" y="0"/>
                </a:cubicBezTo>
                <a:cubicBezTo>
                  <a:pt x="5652504" y="-24888"/>
                  <a:pt x="5784909" y="29911"/>
                  <a:pt x="6056169" y="0"/>
                </a:cubicBezTo>
                <a:cubicBezTo>
                  <a:pt x="6327429" y="-29911"/>
                  <a:pt x="6403608" y="36182"/>
                  <a:pt x="6541407" y="0"/>
                </a:cubicBezTo>
                <a:cubicBezTo>
                  <a:pt x="6679206" y="-36182"/>
                  <a:pt x="6937603" y="14969"/>
                  <a:pt x="7263621" y="0"/>
                </a:cubicBezTo>
                <a:cubicBezTo>
                  <a:pt x="7589639" y="-14969"/>
                  <a:pt x="7645419" y="34367"/>
                  <a:pt x="7906844" y="0"/>
                </a:cubicBezTo>
                <a:cubicBezTo>
                  <a:pt x="7910079" y="160"/>
                  <a:pt x="7914019" y="3105"/>
                  <a:pt x="7914464" y="7620"/>
                </a:cubicBezTo>
                <a:cubicBezTo>
                  <a:pt x="7917700" y="20724"/>
                  <a:pt x="7911808" y="25637"/>
                  <a:pt x="7914464" y="38099"/>
                </a:cubicBezTo>
                <a:cubicBezTo>
                  <a:pt x="7914313" y="41852"/>
                  <a:pt x="7911925" y="45542"/>
                  <a:pt x="7906844" y="45719"/>
                </a:cubicBezTo>
                <a:cubicBezTo>
                  <a:pt x="7809143" y="78280"/>
                  <a:pt x="7655687" y="14310"/>
                  <a:pt x="7579590" y="45719"/>
                </a:cubicBezTo>
                <a:cubicBezTo>
                  <a:pt x="7503493" y="77128"/>
                  <a:pt x="7002716" y="17821"/>
                  <a:pt x="6857376" y="45719"/>
                </a:cubicBezTo>
                <a:cubicBezTo>
                  <a:pt x="6712036" y="73617"/>
                  <a:pt x="6451376" y="41822"/>
                  <a:pt x="6293145" y="45719"/>
                </a:cubicBezTo>
                <a:cubicBezTo>
                  <a:pt x="6134914" y="49616"/>
                  <a:pt x="6037334" y="20734"/>
                  <a:pt x="5886900" y="45719"/>
                </a:cubicBezTo>
                <a:cubicBezTo>
                  <a:pt x="5736467" y="70704"/>
                  <a:pt x="5507957" y="11964"/>
                  <a:pt x="5322669" y="45719"/>
                </a:cubicBezTo>
                <a:cubicBezTo>
                  <a:pt x="5137381" y="79474"/>
                  <a:pt x="5110401" y="19976"/>
                  <a:pt x="4995416" y="45719"/>
                </a:cubicBezTo>
                <a:cubicBezTo>
                  <a:pt x="4880431" y="71462"/>
                  <a:pt x="4818428" y="6904"/>
                  <a:pt x="4668162" y="45719"/>
                </a:cubicBezTo>
                <a:cubicBezTo>
                  <a:pt x="4517896" y="84534"/>
                  <a:pt x="4372270" y="17808"/>
                  <a:pt x="4103932" y="45719"/>
                </a:cubicBezTo>
                <a:cubicBezTo>
                  <a:pt x="3835594" y="73630"/>
                  <a:pt x="3785115" y="8404"/>
                  <a:pt x="3697686" y="45719"/>
                </a:cubicBezTo>
                <a:cubicBezTo>
                  <a:pt x="3610257" y="83034"/>
                  <a:pt x="3198939" y="44776"/>
                  <a:pt x="3054464" y="45719"/>
                </a:cubicBezTo>
                <a:cubicBezTo>
                  <a:pt x="2909989" y="46662"/>
                  <a:pt x="2812395" y="11565"/>
                  <a:pt x="2648218" y="45719"/>
                </a:cubicBezTo>
                <a:cubicBezTo>
                  <a:pt x="2484041" y="79873"/>
                  <a:pt x="2290090" y="30469"/>
                  <a:pt x="2004995" y="45719"/>
                </a:cubicBezTo>
                <a:cubicBezTo>
                  <a:pt x="1719900" y="60969"/>
                  <a:pt x="1825480" y="39673"/>
                  <a:pt x="1677742" y="45719"/>
                </a:cubicBezTo>
                <a:cubicBezTo>
                  <a:pt x="1530004" y="51765"/>
                  <a:pt x="1262752" y="1683"/>
                  <a:pt x="1034519" y="45719"/>
                </a:cubicBezTo>
                <a:cubicBezTo>
                  <a:pt x="806286" y="89755"/>
                  <a:pt x="792783" y="4362"/>
                  <a:pt x="628273" y="45719"/>
                </a:cubicBezTo>
                <a:cubicBezTo>
                  <a:pt x="463763" y="87076"/>
                  <a:pt x="225348" y="36593"/>
                  <a:pt x="7620" y="45719"/>
                </a:cubicBezTo>
                <a:cubicBezTo>
                  <a:pt x="3610" y="44857"/>
                  <a:pt x="-586" y="42288"/>
                  <a:pt x="0" y="38099"/>
                </a:cubicBezTo>
                <a:cubicBezTo>
                  <a:pt x="-877" y="23799"/>
                  <a:pt x="672" y="14722"/>
                  <a:pt x="0" y="762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2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2121976" cy="2533059"/>
          </a:xfrm>
        </p:spPr>
        <p:txBody>
          <a:bodyPr>
            <a:normAutofit/>
          </a:bodyPr>
          <a:lstStyle/>
          <a:p>
            <a:r>
              <a:rPr lang="en-US" dirty="0"/>
              <a:t>Sample </a:t>
            </a:r>
            <a:br>
              <a:rPr lang="en-US" dirty="0"/>
            </a:br>
            <a:r>
              <a:rPr lang="en-US" dirty="0"/>
              <a:t>Student Map 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9D434D-1807-D040-B7F0-92B15B002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423960" y="-680205"/>
            <a:ext cx="6271970" cy="83626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0822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5522" cy="1153710"/>
          </a:xfrm>
        </p:spPr>
        <p:txBody>
          <a:bodyPr>
            <a:normAutofit/>
          </a:bodyPr>
          <a:lstStyle/>
          <a:p>
            <a:r>
              <a:rPr lang="en-US" dirty="0"/>
              <a:t>Sample Student Map 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C386C-08FC-5944-9B41-15616D9C6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07"/>
          <a:stretch/>
        </p:blipFill>
        <p:spPr>
          <a:xfrm>
            <a:off x="214885" y="1445465"/>
            <a:ext cx="11788012" cy="48933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9174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D5443-B101-0942-8F5C-69A50D229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1" r="8211" b="46517"/>
          <a:stretch/>
        </p:blipFill>
        <p:spPr>
          <a:xfrm>
            <a:off x="4203699" y="1482635"/>
            <a:ext cx="7747001" cy="3046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C7464-014B-B546-9131-4BBEABD6F1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80" r="8211" b="4981"/>
          <a:stretch/>
        </p:blipFill>
        <p:spPr>
          <a:xfrm>
            <a:off x="4203699" y="3997805"/>
            <a:ext cx="7747001" cy="2287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7C431-BAF5-B449-B1B1-8986F683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43" y="157072"/>
            <a:ext cx="10515600" cy="1325563"/>
          </a:xfrm>
        </p:spPr>
        <p:txBody>
          <a:bodyPr/>
          <a:lstStyle/>
          <a:p>
            <a:r>
              <a:rPr lang="en-US" dirty="0"/>
              <a:t>Debrief, Reflection Have Error </a:t>
            </a:r>
            <a:r>
              <a:rPr lang="en-US" u="sng" dirty="0"/>
              <a:t>Self</a:t>
            </a:r>
            <a:r>
              <a:rPr lang="en-US" dirty="0"/>
              <a:t>-Correction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397CB39-912F-F24F-AB93-A50B76C5D6CB}"/>
              </a:ext>
            </a:extLst>
          </p:cNvPr>
          <p:cNvSpPr/>
          <p:nvPr/>
        </p:nvSpPr>
        <p:spPr>
          <a:xfrm>
            <a:off x="5279543" y="3184829"/>
            <a:ext cx="1658318" cy="550334"/>
          </a:xfrm>
          <a:prstGeom prst="ellipse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864025-2211-734B-A941-1FCEC4FAD494}"/>
              </a:ext>
            </a:extLst>
          </p:cNvPr>
          <p:cNvGrpSpPr/>
          <p:nvPr/>
        </p:nvGrpSpPr>
        <p:grpSpPr>
          <a:xfrm>
            <a:off x="241300" y="2478556"/>
            <a:ext cx="4759456" cy="2451221"/>
            <a:chOff x="364218" y="3170740"/>
            <a:chExt cx="6838920" cy="35221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E5E2A9-5961-CA4E-B830-A2CB905DE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219" t="17554" r="9537"/>
            <a:stretch/>
          </p:blipFill>
          <p:spPr>
            <a:xfrm>
              <a:off x="364218" y="3170740"/>
              <a:ext cx="5858080" cy="3522189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2A9CB75-6A11-6045-9AD7-86A29F4DD6C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6222298" y="4931397"/>
              <a:ext cx="980840" cy="438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404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Part 2: How Do </a:t>
            </a:r>
            <a:r>
              <a:rPr lang="en-US" sz="4800" b="1" u="sng" dirty="0"/>
              <a:t>YOU</a:t>
            </a:r>
            <a:r>
              <a:rPr lang="en-US" sz="4800" dirty="0"/>
              <a:t> Start Using Cases?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50636A0-79A4-EF40-A395-3EEA7CB44A78}"/>
              </a:ext>
            </a:extLst>
          </p:cNvPr>
          <p:cNvSpPr txBox="1">
            <a:spLocks/>
          </p:cNvSpPr>
          <p:nvPr/>
        </p:nvSpPr>
        <p:spPr>
          <a:xfrm>
            <a:off x="982336" y="1701800"/>
            <a:ext cx="9897127" cy="474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What “core” neuroscience topics, skills, thinking strategies would widely useful teaching cases use?</a:t>
            </a:r>
          </a:p>
          <a:p>
            <a:pPr lvl="1" algn="l"/>
            <a:endParaRPr lang="en" sz="1050" dirty="0"/>
          </a:p>
          <a:p>
            <a:pPr lvl="1" algn="l"/>
            <a:endParaRPr lang="en" sz="1050" dirty="0"/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What do </a:t>
            </a:r>
            <a:r>
              <a:rPr lang="en-US" sz="3200" b="1" u="sng" dirty="0"/>
              <a:t>you</a:t>
            </a:r>
            <a:r>
              <a:rPr lang="en-US" sz="3200" dirty="0"/>
              <a:t> hope to accomplish or support with neuroscience teaching cases?</a:t>
            </a:r>
            <a:endParaRPr lang="en" sz="3200" dirty="0"/>
          </a:p>
          <a:p>
            <a:pPr lvl="1" algn="l"/>
            <a:endParaRPr lang="en" sz="1050" dirty="0"/>
          </a:p>
          <a:p>
            <a:pPr lvl="1" algn="l"/>
            <a:endParaRPr lang="en" sz="1050" dirty="0"/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What case style(s), formats would be most useful?</a:t>
            </a:r>
          </a:p>
          <a:p>
            <a:pPr marL="514350" indent="-514350" algn="l">
              <a:buFont typeface="+mj-lt"/>
              <a:buAutoNum type="arabicPeriod"/>
            </a:pPr>
            <a:endParaRPr lang="en" sz="1050" dirty="0"/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What problems do you foresee? What else do you want to know?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94923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Resources on NTC23 “Draft” Cases Site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9EF75D3-3C00-1346-AA5F-C4F2A4BB38C6}"/>
              </a:ext>
            </a:extLst>
          </p:cNvPr>
          <p:cNvSpPr txBox="1">
            <a:spLocks/>
          </p:cNvSpPr>
          <p:nvPr/>
        </p:nvSpPr>
        <p:spPr>
          <a:xfrm>
            <a:off x="1090694" y="1874854"/>
            <a:ext cx="9418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Strategies, guides, and tools for case design, writing, implementation &amp; evaluation</a:t>
            </a:r>
          </a:p>
          <a:p>
            <a:pPr lvl="1" algn="l"/>
            <a:r>
              <a:rPr lang="en" sz="2800" dirty="0">
                <a:highlight>
                  <a:srgbClr val="FFFF00"/>
                </a:highlight>
              </a:rPr>
              <a:t>What else do </a:t>
            </a:r>
            <a:r>
              <a:rPr lang="en" sz="2800" b="1" dirty="0">
                <a:highlight>
                  <a:srgbClr val="FFFF00"/>
                </a:highlight>
              </a:rPr>
              <a:t>YOU</a:t>
            </a:r>
            <a:r>
              <a:rPr lang="en" sz="2800" dirty="0">
                <a:highlight>
                  <a:srgbClr val="FFFF00"/>
                </a:highlight>
              </a:rPr>
              <a:t> need to start writing, using cases?</a:t>
            </a:r>
          </a:p>
          <a:p>
            <a:pPr lvl="1" algn="l"/>
            <a:r>
              <a:rPr lang="en" sz="1400" dirty="0"/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Library of sample cases (shows different types)</a:t>
            </a:r>
          </a:p>
          <a:p>
            <a:pPr lvl="1" algn="l"/>
            <a:r>
              <a:rPr lang="en" sz="2800" dirty="0">
                <a:highlight>
                  <a:srgbClr val="FFFF00"/>
                </a:highlight>
              </a:rPr>
              <a:t>Interest in a shared NS Cases archive?</a:t>
            </a:r>
          </a:p>
          <a:p>
            <a:pPr lvl="1" algn="l"/>
            <a:endParaRPr lang="en" sz="1400" dirty="0"/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Toolbox</a:t>
            </a:r>
          </a:p>
          <a:p>
            <a:pPr lvl="1" algn="l"/>
            <a:r>
              <a:rPr lang="en" sz="2800" dirty="0">
                <a:highlight>
                  <a:srgbClr val="FFFF00"/>
                </a:highlight>
              </a:rPr>
              <a:t>What is missing?</a:t>
            </a:r>
            <a:endParaRPr lang="en-US" sz="2800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0932A-230E-AB48-B3EC-B6B454EB8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739" y="4716774"/>
            <a:ext cx="1432340" cy="17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94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FFFC1C-8B2C-264E-93F5-2F9942CA6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47" y="1816180"/>
            <a:ext cx="6871692" cy="3962056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947A410-9603-014B-98A2-1D805EE6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742" y="5963384"/>
            <a:ext cx="8746212" cy="529491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err="1"/>
              <a:t>www.biotap.org</a:t>
            </a:r>
            <a:r>
              <a:rPr lang="en-US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A2A8F-0CE3-2345-8A63-BF39F7612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639" y="2267778"/>
            <a:ext cx="2514932" cy="3118515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11EF40A1-E0D5-6B4D-A4EC-7BDF71F1F4A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If you train or supervise GTAs or UTAs, or lead TA professional development…</a:t>
            </a:r>
          </a:p>
        </p:txBody>
      </p:sp>
    </p:spTree>
    <p:extLst>
      <p:ext uri="{BB962C8B-B14F-4D97-AF65-F5344CB8AC3E}">
        <p14:creationId xmlns:p14="http://schemas.microsoft.com/office/powerpoint/2010/main" val="3762828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dirty="0">
                <a:solidFill>
                  <a:schemeClr val="tx1"/>
                </a:solidFill>
              </a:rPr>
              <a:t>Thanks For Listening!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9C58C-A2E4-A547-AF0D-9F704B3E6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973" y="1874854"/>
            <a:ext cx="86714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Email: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>
                <a:hlinkClick r:id="rId2"/>
              </a:rPr>
              <a:t>johnsoad@wfu.edu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Phone:</a:t>
            </a:r>
          </a:p>
          <a:p>
            <a:pPr marL="0" indent="0">
              <a:buNone/>
            </a:pPr>
            <a:r>
              <a:rPr lang="en-US" sz="3200" dirty="0"/>
              <a:t>	336-758-5320</a:t>
            </a:r>
          </a:p>
        </p:txBody>
      </p:sp>
    </p:spTree>
    <p:extLst>
      <p:ext uri="{BB962C8B-B14F-4D97-AF65-F5344CB8AC3E}">
        <p14:creationId xmlns:p14="http://schemas.microsoft.com/office/powerpoint/2010/main" val="47099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Companion Site: Cases &amp; Writing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6C351-956F-9F48-B762-3FAD982D0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059" y="3711636"/>
            <a:ext cx="2076565" cy="2574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988FB-AB88-2E4C-B084-78BED021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0" y="1608931"/>
            <a:ext cx="7957483" cy="486618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59E8DB-F01C-4041-AEDB-D537A49E9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645" y="2268211"/>
            <a:ext cx="3325395" cy="8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6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Part 1: Why, Where, &amp; How</a:t>
            </a:r>
          </a:p>
        </p:txBody>
      </p:sp>
    </p:spTree>
    <p:extLst>
      <p:ext uri="{BB962C8B-B14F-4D97-AF65-F5344CB8AC3E}">
        <p14:creationId xmlns:p14="http://schemas.microsoft.com/office/powerpoint/2010/main" val="212001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8">
            <a:extLst>
              <a:ext uri="{FF2B5EF4-FFF2-40B4-BE49-F238E27FC236}">
                <a16:creationId xmlns:a16="http://schemas.microsoft.com/office/drawing/2014/main" id="{C4B6EA13-68AF-7F42-9CEC-B72672B63CFC}"/>
              </a:ext>
            </a:extLst>
          </p:cNvPr>
          <p:cNvSpPr/>
          <p:nvPr/>
        </p:nvSpPr>
        <p:spPr>
          <a:xfrm>
            <a:off x="2632868" y="606925"/>
            <a:ext cx="8363261" cy="60615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870"/>
          </a:xfrm>
          <a:solidFill>
            <a:schemeClr val="bg1"/>
          </a:solidFill>
        </p:spPr>
        <p:txBody>
          <a:bodyPr/>
          <a:lstStyle/>
          <a:p>
            <a:r>
              <a:rPr lang="en" b="1" u="sng" dirty="0">
                <a:solidFill>
                  <a:schemeClr val="tx1"/>
                </a:solidFill>
              </a:rPr>
              <a:t>Why</a:t>
            </a:r>
            <a:r>
              <a:rPr lang="en" dirty="0">
                <a:solidFill>
                  <a:schemeClr val="tx1"/>
                </a:solidFill>
              </a:rPr>
              <a:t> I Use Cases: The RETENTION Pyramid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2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8">
            <a:extLst>
              <a:ext uri="{FF2B5EF4-FFF2-40B4-BE49-F238E27FC236}">
                <a16:creationId xmlns:a16="http://schemas.microsoft.com/office/drawing/2014/main" id="{C4B6EA13-68AF-7F42-9CEC-B72672B63CFC}"/>
              </a:ext>
            </a:extLst>
          </p:cNvPr>
          <p:cNvSpPr/>
          <p:nvPr/>
        </p:nvSpPr>
        <p:spPr>
          <a:xfrm>
            <a:off x="2632868" y="606925"/>
            <a:ext cx="8363261" cy="60615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870"/>
          </a:xfrm>
          <a:solidFill>
            <a:schemeClr val="bg1"/>
          </a:solidFill>
        </p:spPr>
        <p:txBody>
          <a:bodyPr/>
          <a:lstStyle/>
          <a:p>
            <a:r>
              <a:rPr lang="en" b="1" u="sng" dirty="0">
                <a:solidFill>
                  <a:schemeClr val="tx1"/>
                </a:solidFill>
              </a:rPr>
              <a:t>Why</a:t>
            </a:r>
            <a:r>
              <a:rPr lang="en" dirty="0">
                <a:solidFill>
                  <a:schemeClr val="tx1"/>
                </a:solidFill>
              </a:rPr>
              <a:t> I Use Cases: The RETENTION Pyramid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AFB30C-C2EA-F14E-A9FC-A5DB531D812C}"/>
              </a:ext>
            </a:extLst>
          </p:cNvPr>
          <p:cNvSpPr/>
          <p:nvPr/>
        </p:nvSpPr>
        <p:spPr>
          <a:xfrm>
            <a:off x="2743200" y="4229100"/>
            <a:ext cx="8610600" cy="1358900"/>
          </a:xfrm>
          <a:custGeom>
            <a:avLst/>
            <a:gdLst>
              <a:gd name="connsiteX0" fmla="*/ 0 w 8610600"/>
              <a:gd name="connsiteY0" fmla="*/ 226488 h 1358900"/>
              <a:gd name="connsiteX1" fmla="*/ 226488 w 8610600"/>
              <a:gd name="connsiteY1" fmla="*/ 0 h 1358900"/>
              <a:gd name="connsiteX2" fmla="*/ 1069442 w 8610600"/>
              <a:gd name="connsiteY2" fmla="*/ 0 h 1358900"/>
              <a:gd name="connsiteX3" fmla="*/ 1667668 w 8610600"/>
              <a:gd name="connsiteY3" fmla="*/ 0 h 1358900"/>
              <a:gd name="connsiteX4" fmla="*/ 2184318 w 8610600"/>
              <a:gd name="connsiteY4" fmla="*/ 0 h 1358900"/>
              <a:gd name="connsiteX5" fmla="*/ 2945696 w 8610600"/>
              <a:gd name="connsiteY5" fmla="*/ 0 h 1358900"/>
              <a:gd name="connsiteX6" fmla="*/ 3543922 w 8610600"/>
              <a:gd name="connsiteY6" fmla="*/ 0 h 1358900"/>
              <a:gd name="connsiteX7" fmla="*/ 4386876 w 8610600"/>
              <a:gd name="connsiteY7" fmla="*/ 0 h 1358900"/>
              <a:gd name="connsiteX8" fmla="*/ 4903526 w 8610600"/>
              <a:gd name="connsiteY8" fmla="*/ 0 h 1358900"/>
              <a:gd name="connsiteX9" fmla="*/ 5746480 w 8610600"/>
              <a:gd name="connsiteY9" fmla="*/ 0 h 1358900"/>
              <a:gd name="connsiteX10" fmla="*/ 6181554 w 8610600"/>
              <a:gd name="connsiteY10" fmla="*/ 0 h 1358900"/>
              <a:gd name="connsiteX11" fmla="*/ 6861356 w 8610600"/>
              <a:gd name="connsiteY11" fmla="*/ 0 h 1358900"/>
              <a:gd name="connsiteX12" fmla="*/ 7541158 w 8610600"/>
              <a:gd name="connsiteY12" fmla="*/ 0 h 1358900"/>
              <a:gd name="connsiteX13" fmla="*/ 8384112 w 8610600"/>
              <a:gd name="connsiteY13" fmla="*/ 0 h 1358900"/>
              <a:gd name="connsiteX14" fmla="*/ 8610600 w 8610600"/>
              <a:gd name="connsiteY14" fmla="*/ 226488 h 1358900"/>
              <a:gd name="connsiteX15" fmla="*/ 8610600 w 8610600"/>
              <a:gd name="connsiteY15" fmla="*/ 679450 h 1358900"/>
              <a:gd name="connsiteX16" fmla="*/ 8610600 w 8610600"/>
              <a:gd name="connsiteY16" fmla="*/ 1132412 h 1358900"/>
              <a:gd name="connsiteX17" fmla="*/ 8384112 w 8610600"/>
              <a:gd name="connsiteY17" fmla="*/ 1358900 h 1358900"/>
              <a:gd name="connsiteX18" fmla="*/ 7622734 w 8610600"/>
              <a:gd name="connsiteY18" fmla="*/ 1358900 h 1358900"/>
              <a:gd name="connsiteX19" fmla="*/ 7106084 w 8610600"/>
              <a:gd name="connsiteY19" fmla="*/ 1358900 h 1358900"/>
              <a:gd name="connsiteX20" fmla="*/ 6263130 w 8610600"/>
              <a:gd name="connsiteY20" fmla="*/ 1358900 h 1358900"/>
              <a:gd name="connsiteX21" fmla="*/ 5583328 w 8610600"/>
              <a:gd name="connsiteY21" fmla="*/ 1358900 h 1358900"/>
              <a:gd name="connsiteX22" fmla="*/ 5066678 w 8610600"/>
              <a:gd name="connsiteY22" fmla="*/ 1358900 h 1358900"/>
              <a:gd name="connsiteX23" fmla="*/ 4386876 w 8610600"/>
              <a:gd name="connsiteY23" fmla="*/ 1358900 h 1358900"/>
              <a:gd name="connsiteX24" fmla="*/ 3951803 w 8610600"/>
              <a:gd name="connsiteY24" fmla="*/ 1358900 h 1358900"/>
              <a:gd name="connsiteX25" fmla="*/ 3516730 w 8610600"/>
              <a:gd name="connsiteY25" fmla="*/ 1358900 h 1358900"/>
              <a:gd name="connsiteX26" fmla="*/ 2836928 w 8610600"/>
              <a:gd name="connsiteY26" fmla="*/ 1358900 h 1358900"/>
              <a:gd name="connsiteX27" fmla="*/ 2320278 w 8610600"/>
              <a:gd name="connsiteY27" fmla="*/ 1358900 h 1358900"/>
              <a:gd name="connsiteX28" fmla="*/ 1558900 w 8610600"/>
              <a:gd name="connsiteY28" fmla="*/ 1358900 h 1358900"/>
              <a:gd name="connsiteX29" fmla="*/ 1042250 w 8610600"/>
              <a:gd name="connsiteY29" fmla="*/ 1358900 h 1358900"/>
              <a:gd name="connsiteX30" fmla="*/ 226488 w 8610600"/>
              <a:gd name="connsiteY30" fmla="*/ 1358900 h 1358900"/>
              <a:gd name="connsiteX31" fmla="*/ 0 w 8610600"/>
              <a:gd name="connsiteY31" fmla="*/ 1132412 h 1358900"/>
              <a:gd name="connsiteX32" fmla="*/ 0 w 8610600"/>
              <a:gd name="connsiteY32" fmla="*/ 670391 h 1358900"/>
              <a:gd name="connsiteX33" fmla="*/ 0 w 8610600"/>
              <a:gd name="connsiteY33" fmla="*/ 226488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610600" h="1358900" extrusionOk="0">
                <a:moveTo>
                  <a:pt x="0" y="226488"/>
                </a:moveTo>
                <a:cubicBezTo>
                  <a:pt x="-18603" y="89927"/>
                  <a:pt x="78115" y="8740"/>
                  <a:pt x="226488" y="0"/>
                </a:cubicBezTo>
                <a:cubicBezTo>
                  <a:pt x="426762" y="40762"/>
                  <a:pt x="786199" y="17403"/>
                  <a:pt x="1069442" y="0"/>
                </a:cubicBezTo>
                <a:cubicBezTo>
                  <a:pt x="1352685" y="-17403"/>
                  <a:pt x="1497155" y="-23730"/>
                  <a:pt x="1667668" y="0"/>
                </a:cubicBezTo>
                <a:cubicBezTo>
                  <a:pt x="1838181" y="23730"/>
                  <a:pt x="2076078" y="2408"/>
                  <a:pt x="2184318" y="0"/>
                </a:cubicBezTo>
                <a:cubicBezTo>
                  <a:pt x="2292558" y="-2408"/>
                  <a:pt x="2718131" y="-30335"/>
                  <a:pt x="2945696" y="0"/>
                </a:cubicBezTo>
                <a:cubicBezTo>
                  <a:pt x="3173261" y="30335"/>
                  <a:pt x="3304934" y="-19435"/>
                  <a:pt x="3543922" y="0"/>
                </a:cubicBezTo>
                <a:cubicBezTo>
                  <a:pt x="3782910" y="19435"/>
                  <a:pt x="4159724" y="-14580"/>
                  <a:pt x="4386876" y="0"/>
                </a:cubicBezTo>
                <a:cubicBezTo>
                  <a:pt x="4614028" y="14580"/>
                  <a:pt x="4724392" y="11623"/>
                  <a:pt x="4903526" y="0"/>
                </a:cubicBezTo>
                <a:cubicBezTo>
                  <a:pt x="5082660" y="-11623"/>
                  <a:pt x="5495380" y="-11379"/>
                  <a:pt x="5746480" y="0"/>
                </a:cubicBezTo>
                <a:cubicBezTo>
                  <a:pt x="5997580" y="11379"/>
                  <a:pt x="6085787" y="-528"/>
                  <a:pt x="6181554" y="0"/>
                </a:cubicBezTo>
                <a:cubicBezTo>
                  <a:pt x="6277321" y="528"/>
                  <a:pt x="6716666" y="-26278"/>
                  <a:pt x="6861356" y="0"/>
                </a:cubicBezTo>
                <a:cubicBezTo>
                  <a:pt x="7006046" y="26278"/>
                  <a:pt x="7391570" y="12745"/>
                  <a:pt x="7541158" y="0"/>
                </a:cubicBezTo>
                <a:cubicBezTo>
                  <a:pt x="7690746" y="-12745"/>
                  <a:pt x="8045217" y="-22206"/>
                  <a:pt x="8384112" y="0"/>
                </a:cubicBezTo>
                <a:cubicBezTo>
                  <a:pt x="8526520" y="21218"/>
                  <a:pt x="8627437" y="86660"/>
                  <a:pt x="8610600" y="226488"/>
                </a:cubicBezTo>
                <a:cubicBezTo>
                  <a:pt x="8613510" y="396168"/>
                  <a:pt x="8593938" y="538956"/>
                  <a:pt x="8610600" y="679450"/>
                </a:cubicBezTo>
                <a:cubicBezTo>
                  <a:pt x="8627262" y="819944"/>
                  <a:pt x="8598683" y="1012037"/>
                  <a:pt x="8610600" y="1132412"/>
                </a:cubicBezTo>
                <a:cubicBezTo>
                  <a:pt x="8605828" y="1247770"/>
                  <a:pt x="8510217" y="1345113"/>
                  <a:pt x="8384112" y="1358900"/>
                </a:cubicBezTo>
                <a:cubicBezTo>
                  <a:pt x="8108684" y="1354951"/>
                  <a:pt x="7786010" y="1333688"/>
                  <a:pt x="7622734" y="1358900"/>
                </a:cubicBezTo>
                <a:cubicBezTo>
                  <a:pt x="7459458" y="1384112"/>
                  <a:pt x="7297712" y="1369350"/>
                  <a:pt x="7106084" y="1358900"/>
                </a:cubicBezTo>
                <a:cubicBezTo>
                  <a:pt x="6914456" y="1348451"/>
                  <a:pt x="6612663" y="1397228"/>
                  <a:pt x="6263130" y="1358900"/>
                </a:cubicBezTo>
                <a:cubicBezTo>
                  <a:pt x="5913597" y="1320572"/>
                  <a:pt x="5896905" y="1357883"/>
                  <a:pt x="5583328" y="1358900"/>
                </a:cubicBezTo>
                <a:cubicBezTo>
                  <a:pt x="5269751" y="1359917"/>
                  <a:pt x="5309118" y="1337265"/>
                  <a:pt x="5066678" y="1358900"/>
                </a:cubicBezTo>
                <a:cubicBezTo>
                  <a:pt x="4824238" y="1380536"/>
                  <a:pt x="4547929" y="1366853"/>
                  <a:pt x="4386876" y="1358900"/>
                </a:cubicBezTo>
                <a:cubicBezTo>
                  <a:pt x="4225823" y="1350947"/>
                  <a:pt x="4077480" y="1360323"/>
                  <a:pt x="3951803" y="1358900"/>
                </a:cubicBezTo>
                <a:cubicBezTo>
                  <a:pt x="3826126" y="1357477"/>
                  <a:pt x="3634822" y="1360081"/>
                  <a:pt x="3516730" y="1358900"/>
                </a:cubicBezTo>
                <a:cubicBezTo>
                  <a:pt x="3398638" y="1357719"/>
                  <a:pt x="3133766" y="1386526"/>
                  <a:pt x="2836928" y="1358900"/>
                </a:cubicBezTo>
                <a:cubicBezTo>
                  <a:pt x="2540090" y="1331274"/>
                  <a:pt x="2538931" y="1353054"/>
                  <a:pt x="2320278" y="1358900"/>
                </a:cubicBezTo>
                <a:cubicBezTo>
                  <a:pt x="2101625" y="1364747"/>
                  <a:pt x="1735137" y="1323654"/>
                  <a:pt x="1558900" y="1358900"/>
                </a:cubicBezTo>
                <a:cubicBezTo>
                  <a:pt x="1382663" y="1394146"/>
                  <a:pt x="1178501" y="1359310"/>
                  <a:pt x="1042250" y="1358900"/>
                </a:cubicBezTo>
                <a:cubicBezTo>
                  <a:pt x="905999" y="1358491"/>
                  <a:pt x="574560" y="1383379"/>
                  <a:pt x="226488" y="1358900"/>
                </a:cubicBezTo>
                <a:cubicBezTo>
                  <a:pt x="85162" y="1375339"/>
                  <a:pt x="-10889" y="1280800"/>
                  <a:pt x="0" y="1132412"/>
                </a:cubicBezTo>
                <a:cubicBezTo>
                  <a:pt x="6815" y="937509"/>
                  <a:pt x="16351" y="794663"/>
                  <a:pt x="0" y="670391"/>
                </a:cubicBezTo>
                <a:cubicBezTo>
                  <a:pt x="-16351" y="546119"/>
                  <a:pt x="-5874" y="371991"/>
                  <a:pt x="0" y="226488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3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b="1" u="sng" dirty="0">
                <a:solidFill>
                  <a:schemeClr val="tx1"/>
                </a:solidFill>
              </a:rPr>
              <a:t>Where</a:t>
            </a:r>
            <a:r>
              <a:rPr lang="en" dirty="0">
                <a:solidFill>
                  <a:schemeClr val="tx1"/>
                </a:solidFill>
              </a:rPr>
              <a:t> I Use Cases: BIO265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C2C5E0-3C6E-4041-AD53-9D1F0C85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8" y="1326996"/>
            <a:ext cx="11327503" cy="53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8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b="1" u="sng" dirty="0">
                <a:solidFill>
                  <a:schemeClr val="tx1"/>
                </a:solidFill>
              </a:rPr>
              <a:t>How</a:t>
            </a:r>
            <a:r>
              <a:rPr lang="en" dirty="0">
                <a:solidFill>
                  <a:schemeClr val="tx1"/>
                </a:solidFill>
              </a:rPr>
              <a:t> I Use Cases: BIO265 Weekly Flow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8678-5A3B-5D40-B367-FD7AEDC90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0"/>
          <a:stretch/>
        </p:blipFill>
        <p:spPr>
          <a:xfrm>
            <a:off x="1252345" y="1161535"/>
            <a:ext cx="9687309" cy="55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72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dirty="0">
                <a:solidFill>
                  <a:schemeClr val="tx1"/>
                </a:solidFill>
              </a:rPr>
              <a:t>Sample/</a:t>
            </a:r>
            <a:r>
              <a:rPr lang="en" dirty="0" err="1">
                <a:solidFill>
                  <a:schemeClr val="tx1"/>
                </a:solidFill>
              </a:rPr>
              <a:t>H’out</a:t>
            </a:r>
            <a:r>
              <a:rPr lang="en" dirty="0">
                <a:solidFill>
                  <a:schemeClr val="tx1"/>
                </a:solidFill>
              </a:rPr>
              <a:t> Case: Genes of Autism (Wk. 3)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F0B3B-B39F-374A-9F98-68B6553FAA9E}"/>
              </a:ext>
            </a:extLst>
          </p:cNvPr>
          <p:cNvSpPr txBox="1"/>
          <p:nvPr/>
        </p:nvSpPr>
        <p:spPr>
          <a:xfrm>
            <a:off x="886297" y="1517993"/>
            <a:ext cx="10419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What students do not understand </a:t>
            </a:r>
            <a:r>
              <a:rPr lang="en-US" sz="3200" u="sng" dirty="0">
                <a:highlight>
                  <a:srgbClr val="FFFF00"/>
                </a:highlight>
              </a:rPr>
              <a:t>yet</a:t>
            </a:r>
            <a:r>
              <a:rPr lang="en-US" sz="3200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Simultaneous epigenetic regulation of multiple genes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How many paths can lead to a common phenotype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48AFF7-0434-664B-AD14-6E3DD25B7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9" t="17554" r="9537"/>
          <a:stretch/>
        </p:blipFill>
        <p:spPr>
          <a:xfrm>
            <a:off x="1728067" y="3312901"/>
            <a:ext cx="5858080" cy="3522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A077-241F-D745-BE7A-781E86CA134A}"/>
              </a:ext>
            </a:extLst>
          </p:cNvPr>
          <p:cNvSpPr txBox="1"/>
          <p:nvPr/>
        </p:nvSpPr>
        <p:spPr>
          <a:xfrm>
            <a:off x="8566987" y="4596504"/>
            <a:ext cx="17652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ASD </a:t>
            </a:r>
          </a:p>
          <a:p>
            <a:pPr algn="ctr"/>
            <a:r>
              <a:rPr lang="en-US" sz="2800" dirty="0"/>
              <a:t>Phenotype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D08003-DEF7-5340-ACB3-D7FBE0E53C93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7586147" y="5073558"/>
            <a:ext cx="980840" cy="438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F49543-BCAF-A241-8795-EAB2ED526C81}"/>
              </a:ext>
            </a:extLst>
          </p:cNvPr>
          <p:cNvSpPr txBox="1"/>
          <p:nvPr/>
        </p:nvSpPr>
        <p:spPr>
          <a:xfrm>
            <a:off x="7710672" y="4526616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F9F95-35EA-784F-9545-3192C4DE8AE0}"/>
              </a:ext>
            </a:extLst>
          </p:cNvPr>
          <p:cNvSpPr txBox="1"/>
          <p:nvPr/>
        </p:nvSpPr>
        <p:spPr>
          <a:xfrm>
            <a:off x="8154405" y="5892753"/>
            <a:ext cx="357795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Diagram above is given to students as part of the DEBRIEF, not intro.</a:t>
            </a:r>
          </a:p>
        </p:txBody>
      </p:sp>
    </p:spTree>
    <p:extLst>
      <p:ext uri="{BB962C8B-B14F-4D97-AF65-F5344CB8AC3E}">
        <p14:creationId xmlns:p14="http://schemas.microsoft.com/office/powerpoint/2010/main" val="209419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2676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" dirty="0">
                <a:solidFill>
                  <a:schemeClr val="tx1"/>
                </a:solidFill>
              </a:rPr>
              <a:t>Main Case Elements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43CB85-82AB-4249-96DE-7A3470ACF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43000"/>
            <a:ext cx="3034788" cy="974616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j-lt"/>
              </a:rPr>
              <a:t>Background Reading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6FFCBA-3572-BD41-96EF-615B0F68F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70257" y="2177026"/>
            <a:ext cx="3954950" cy="4239271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dirty="0"/>
              <a:t>Day 1:</a:t>
            </a:r>
          </a:p>
          <a:p>
            <a:pPr lvl="1"/>
            <a:r>
              <a:rPr lang="en-US" sz="2800" dirty="0"/>
              <a:t>ID </a:t>
            </a:r>
            <a:r>
              <a:rPr lang="en-US" sz="2800" b="1" dirty="0"/>
              <a:t>min</a:t>
            </a:r>
            <a:r>
              <a:rPr lang="en-US" sz="2800" dirty="0"/>
              <a:t>. gene set</a:t>
            </a:r>
          </a:p>
          <a:p>
            <a:pPr lvl="1"/>
            <a:r>
              <a:rPr lang="en-US" sz="2800" dirty="0"/>
              <a:t>Draw </a:t>
            </a:r>
            <a:r>
              <a:rPr lang="en-US" sz="2800" dirty="0" err="1"/>
              <a:t>interax</a:t>
            </a:r>
            <a:r>
              <a:rPr lang="en-US" sz="2800" dirty="0"/>
              <a:t>. map</a:t>
            </a:r>
          </a:p>
          <a:p>
            <a:r>
              <a:rPr lang="en-US" dirty="0"/>
              <a:t>Day 2:</a:t>
            </a:r>
          </a:p>
          <a:p>
            <a:pPr lvl="1"/>
            <a:r>
              <a:rPr lang="en-US" sz="2800" dirty="0"/>
              <a:t>Present map, logic</a:t>
            </a:r>
          </a:p>
          <a:p>
            <a:pPr lvl="1"/>
            <a:r>
              <a:rPr lang="en-US" sz="2800" dirty="0"/>
              <a:t>Revise, reflect</a:t>
            </a:r>
          </a:p>
          <a:p>
            <a:r>
              <a:rPr lang="en-US" dirty="0"/>
              <a:t>Graded on:</a:t>
            </a:r>
          </a:p>
          <a:p>
            <a:pPr lvl="1"/>
            <a:r>
              <a:rPr lang="en-US" sz="2800" dirty="0"/>
              <a:t>REVISED map (team)</a:t>
            </a:r>
          </a:p>
          <a:p>
            <a:pPr lvl="1"/>
            <a:r>
              <a:rPr lang="en-US" sz="2800" dirty="0"/>
              <a:t>Reflection (</a:t>
            </a:r>
            <a:r>
              <a:rPr lang="en-US" sz="2800" dirty="0" err="1"/>
              <a:t>indiv</a:t>
            </a:r>
            <a:r>
              <a:rPr lang="en-US" sz="2800" dirty="0"/>
              <a:t>.)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B8D7900-CC2B-A349-87B2-446FBB7AFA0D}"/>
              </a:ext>
            </a:extLst>
          </p:cNvPr>
          <p:cNvSpPr txBox="1">
            <a:spLocks/>
          </p:cNvSpPr>
          <p:nvPr/>
        </p:nvSpPr>
        <p:spPr>
          <a:xfrm>
            <a:off x="4353434" y="1143000"/>
            <a:ext cx="3034788" cy="9746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+mj-lt"/>
              </a:rPr>
              <a:t>In-Class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Handouts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3F86916-E546-8D4A-80FF-8EFA680B0FAE}"/>
              </a:ext>
            </a:extLst>
          </p:cNvPr>
          <p:cNvSpPr txBox="1">
            <a:spLocks/>
          </p:cNvSpPr>
          <p:nvPr/>
        </p:nvSpPr>
        <p:spPr>
          <a:xfrm>
            <a:off x="7870256" y="1143000"/>
            <a:ext cx="3954950" cy="974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+mj-lt"/>
              </a:rPr>
              <a:t>Teams’ Goals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In, After Class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F033A34-67F8-3243-8DA5-3B61E9BF6D30}"/>
              </a:ext>
            </a:extLst>
          </p:cNvPr>
          <p:cNvSpPr txBox="1">
            <a:spLocks/>
          </p:cNvSpPr>
          <p:nvPr/>
        </p:nvSpPr>
        <p:spPr>
          <a:xfrm>
            <a:off x="4353434" y="2177027"/>
            <a:ext cx="3034788" cy="4239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C00000"/>
                </a:solidFill>
              </a:rPr>
              <a:t>Print copy of background</a:t>
            </a:r>
          </a:p>
          <a:p>
            <a:r>
              <a:rPr lang="en-US" dirty="0"/>
              <a:t>Instructions</a:t>
            </a:r>
          </a:p>
          <a:p>
            <a:r>
              <a:rPr lang="en-US" dirty="0"/>
              <a:t>Dataset: </a:t>
            </a:r>
          </a:p>
          <a:p>
            <a:pPr lvl="1"/>
            <a:r>
              <a:rPr lang="en-US" sz="2800" dirty="0"/>
              <a:t>Key 4 features of ASD</a:t>
            </a:r>
          </a:p>
          <a:p>
            <a:pPr lvl="1"/>
            <a:r>
              <a:rPr lang="en-US" sz="2800" dirty="0"/>
              <a:t>3-line </a:t>
            </a:r>
            <a:r>
              <a:rPr lang="en-US" sz="2800" dirty="0" err="1"/>
              <a:t>o’views</a:t>
            </a:r>
            <a:r>
              <a:rPr lang="en-US" sz="2800" dirty="0"/>
              <a:t> of 20 genes linked to ASD 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09D86328-FF15-4245-8849-000A6ED91D40}"/>
              </a:ext>
            </a:extLst>
          </p:cNvPr>
          <p:cNvSpPr txBox="1">
            <a:spLocks/>
          </p:cNvSpPr>
          <p:nvPr/>
        </p:nvSpPr>
        <p:spPr>
          <a:xfrm>
            <a:off x="836612" y="2177027"/>
            <a:ext cx="3034788" cy="4239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Pre-class</a:t>
            </a:r>
          </a:p>
          <a:p>
            <a:r>
              <a:rPr lang="en-US" dirty="0"/>
              <a:t>On LMS</a:t>
            </a:r>
          </a:p>
          <a:p>
            <a:r>
              <a:rPr lang="en-US" dirty="0"/>
              <a:t>Includes</a:t>
            </a:r>
          </a:p>
          <a:p>
            <a:pPr lvl="1"/>
            <a:r>
              <a:rPr lang="en-US" sz="2800" dirty="0"/>
              <a:t>Orientation</a:t>
            </a:r>
          </a:p>
          <a:p>
            <a:pPr lvl="1"/>
            <a:r>
              <a:rPr lang="en-US" sz="2800" dirty="0"/>
              <a:t>OVERVIEW of activities</a:t>
            </a:r>
          </a:p>
          <a:p>
            <a:pPr lvl="1"/>
            <a:r>
              <a:rPr lang="en-US" sz="2800" dirty="0"/>
              <a:t>Links to ext. resources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14575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3049</TotalTime>
  <Words>683</Words>
  <Application>Microsoft Macintosh PowerPoint</Application>
  <PresentationFormat>Widescreen</PresentationFormat>
  <Paragraphs>89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Using Problem-Oriented Discussion  Cases to Develop Neuroscience  Students’ Thinking Skills</vt:lpstr>
      <vt:lpstr>Companion Site: Cases &amp; Writing Resources</vt:lpstr>
      <vt:lpstr>Part 1: Why, Where, &amp; How</vt:lpstr>
      <vt:lpstr>Why I Use Cases: The RETENTION Pyramid</vt:lpstr>
      <vt:lpstr>Why I Use Cases: The RETENTION Pyramid</vt:lpstr>
      <vt:lpstr>Where I Use Cases: BIO265 </vt:lpstr>
      <vt:lpstr>How I Use Cases: BIO265 Weekly Flow</vt:lpstr>
      <vt:lpstr>Sample/H’out Case: Genes of Autism (Wk. 3)</vt:lpstr>
      <vt:lpstr>Main Case Elements</vt:lpstr>
      <vt:lpstr>In-Class Datasets</vt:lpstr>
      <vt:lpstr>In-Class Datasets, cont.</vt:lpstr>
      <vt:lpstr>Sample  Student Map #1</vt:lpstr>
      <vt:lpstr>Sample Student Map #2</vt:lpstr>
      <vt:lpstr>Debrief, Reflection Have Error Self-Correction</vt:lpstr>
      <vt:lpstr>Part 2: How Do YOU Start Using Cases?</vt:lpstr>
      <vt:lpstr>Resources on NTC23 “Draft” Cases Site</vt:lpstr>
      <vt:lpstr>https://www.biotap.org/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NTC 2023 Presentation</dc:title>
  <dc:creator>Johnson, A D.</dc:creator>
  <cp:lastModifiedBy>Johnson, A D.</cp:lastModifiedBy>
  <cp:revision>19</cp:revision>
  <dcterms:created xsi:type="dcterms:W3CDTF">2023-05-22T22:02:54Z</dcterms:created>
  <dcterms:modified xsi:type="dcterms:W3CDTF">2023-07-11T19:09:12Z</dcterms:modified>
</cp:coreProperties>
</file>